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57" r:id="rId5"/>
    <p:sldId id="259" r:id="rId6"/>
    <p:sldId id="258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1" r:id="rId17"/>
    <p:sldId id="273" r:id="rId1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3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2008-11-07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2008-11-07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2008-11-07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2008-11-07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2008-11-07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2008-11-07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2008-11-07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2008-11-07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2008-11-07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2008-11-07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2008-11-07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0EDBD-1C2D-4C1E-B459-B60219FAB484}" type="datetimeFigureOut">
              <a:rPr lang="ko-KR" altLang="en-US" smtClean="0"/>
              <a:pPr/>
              <a:t>2008-11-07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Parallel Computations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Parallel Programming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500066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non-parallelizable problem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 eaLnBrk="0" latinLnBrk="0" hangingPunct="0">
              <a:spcBef>
                <a:spcPts val="1800"/>
              </a:spcBef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is a non-parallelizable problem because the calculation of the Fibonacci sequence as shown would entail dependent calculations rather than independent ones.</a:t>
            </a:r>
          </a:p>
          <a:p>
            <a:pPr lvl="1" eaLnBrk="0" latinLnBrk="0" hangingPunct="0">
              <a:spcBef>
                <a:spcPts val="0"/>
              </a:spcBef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calculation of the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+ 2 value uses those of both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+ 1 and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These three terms cannot be calculated independently and therefore, not in parallel.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57224" y="2071678"/>
            <a:ext cx="7786742" cy="12926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lvl="1" eaLnBrk="0" latinLnBrk="0" hangingPunct="0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Calculation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of the Fibonacci series (1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 1, 2, 3 , 5, 8, 13, 21, ...)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by use of the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formula:</a:t>
            </a:r>
          </a:p>
          <a:p>
            <a:pPr marL="0" lvl="1" algn="ctr" eaLnBrk="0" latinLnBrk="0" hangingPunct="0"/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+ 2) = 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+ 1) + 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Parallel Programming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Identification of the program’s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hotspots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 eaLnBrk="0" latinLnBrk="0" hangingPunct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Know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where most of the real work is being done. The majority of scientific and technical programs usually accomplish most of their work in a few places.</a:t>
            </a:r>
          </a:p>
          <a:p>
            <a:pPr lvl="1" eaLnBrk="0" latinLnBrk="0" hangingPunct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Profilers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performance analysis tools can help here</a:t>
            </a:r>
          </a:p>
          <a:p>
            <a:pPr lvl="1" eaLnBrk="0" latinLnBrk="0" hangingPunct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Focus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 parallelizing the hotspots and ignore those sections of the program that account for little CPU usage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Parallel Programming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Identification of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bottlenecks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 the program</a:t>
            </a:r>
          </a:p>
          <a:p>
            <a:pPr lvl="1" eaLnBrk="0" latinLnBrk="0" hangingPunct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there areas that are disproportionately slow, or cause parallelizable work to halt or be deferred? For example, I/O is usually something that slows a program down.</a:t>
            </a:r>
          </a:p>
          <a:p>
            <a:pPr lvl="1" eaLnBrk="0" latinLnBrk="0" hangingPunct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 possible to restructure the program or use a different algorithm to reduce or eliminate unnecessary slow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areas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Array Processing – Serial Example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0" latinLnBrk="0" hangingPunct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Calculations on 2-D array elements,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with the computation on each array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element being independent from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other array elements</a:t>
            </a:r>
          </a:p>
          <a:p>
            <a:pPr eaLnBrk="0" latinLnBrk="0" hangingPunct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calculation of elements is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independent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one another - leads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 embarrassingly parallel situation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eaLnBrk="0" latinLnBrk="0" hangingPunct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problem should be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computationally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intensive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72264" y="4847594"/>
            <a:ext cx="2428892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do j = 1,n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   do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i = 1,n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    a(i,j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) = fcn(i,j)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   end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do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end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do</a:t>
            </a:r>
            <a:endParaRPr lang="pt-BR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0" name="Picture 2" descr="Embarrassingly parallel array calculat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6" y="1428736"/>
            <a:ext cx="2184957" cy="2714644"/>
          </a:xfrm>
          <a:prstGeom prst="rect">
            <a:avLst/>
          </a:prstGeom>
          <a:noFill/>
        </p:spPr>
      </p:pic>
      <p:sp>
        <p:nvSpPr>
          <p:cNvPr id="7" name="직사각형 6"/>
          <p:cNvSpPr/>
          <p:nvPr/>
        </p:nvSpPr>
        <p:spPr>
          <a:xfrm>
            <a:off x="7358082" y="4490404"/>
            <a:ext cx="12170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0" hangingPunct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Serial code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Array Processing – Parallel Solution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14948"/>
          </a:xfrm>
        </p:spPr>
        <p:txBody>
          <a:bodyPr>
            <a:normAutofit fontScale="70000" lnSpcReduction="20000"/>
          </a:bodyPr>
          <a:lstStyle/>
          <a:p>
            <a:pPr eaLnBrk="0" latinLnBrk="0" hangingPunct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Arrays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elements are distributed so that each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processor owns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portion of an array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subarray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eaLnBrk="0" latinLnBrk="0" hangingPunct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Independent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calculation of array elements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insures there is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 need for communication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between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tasks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eaLnBrk="0" latinLnBrk="0" hangingPunct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Distribution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scheme is chosen by other criteria,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e.g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unit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stride (stride of 1) through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subarrays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Unit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stride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maximizes cache/memory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usage.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eaLnBrk="0" latinLnBrk="0" hangingPunct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Since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desirable to have unit stride through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subarrays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the choice of a distribution scheme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depends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 the programming language. </a:t>
            </a:r>
          </a:p>
          <a:p>
            <a:pPr eaLnBrk="0" latinLnBrk="0" hangingPunct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After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array is distributed, each task executes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portion of the loop corresponding to the data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owns. For example, with Fortran block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distribution:</a:t>
            </a:r>
          </a:p>
          <a:p>
            <a:pPr eaLnBrk="0" latinLnBrk="0" hangingPunct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Notice that only the outer loop variables are different from the serial solution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72264" y="4286256"/>
            <a:ext cx="2428892" cy="16312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do j = mystart, myend</a:t>
            </a:r>
          </a:p>
          <a:p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   do 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i = 1,n</a:t>
            </a:r>
          </a:p>
          <a:p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    a(i,j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) = fcn(i,j)</a:t>
            </a:r>
          </a:p>
          <a:p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   end 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do</a:t>
            </a:r>
          </a:p>
          <a:p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end do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7143768" y="3929066"/>
            <a:ext cx="13195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0" hangingPunct="0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Paralle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code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650" name="Picture 2" descr="Embarrassingly parallel array calculation data decomposit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0802" y="1571612"/>
            <a:ext cx="2319276" cy="1928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Parallel Example –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Calculation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500174"/>
            <a:ext cx="5329246" cy="4972072"/>
          </a:xfrm>
        </p:spPr>
        <p:txBody>
          <a:bodyPr>
            <a:normAutofit fontScale="85000" lnSpcReduction="20000"/>
          </a:bodyPr>
          <a:lstStyle/>
          <a:p>
            <a:pPr eaLnBrk="0" latinLnBrk="0" hangingPunct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Inscribe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circle in a square</a:t>
            </a:r>
          </a:p>
          <a:p>
            <a:pPr eaLnBrk="0" latinLnBrk="0" hangingPunct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Randomly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generate points in the square</a:t>
            </a:r>
          </a:p>
          <a:p>
            <a:pPr eaLnBrk="0" latinLnBrk="0" hangingPunct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Determine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number of points in the square that are also in the circle</a:t>
            </a:r>
          </a:p>
          <a:p>
            <a:pPr eaLnBrk="0" latinLnBrk="0" hangingPunct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 be the number of points in the circle divided by the number of points in the square</a:t>
            </a:r>
          </a:p>
          <a:p>
            <a:pPr eaLnBrk="0" latinLnBrk="0" hangingPunct="0"/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~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r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0" latinLnBrk="0" hangingPunct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Note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that the more points generated, the better the approximation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674" name="Picture 2" descr="One method of determining P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1785926"/>
            <a:ext cx="3316271" cy="4286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Parallel Example –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Calculation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Serial code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71604" y="2285992"/>
            <a:ext cx="5214974" cy="31393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npoints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10000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circle_count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0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do j = 1,npoints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generate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 random numbers between 0 and 1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xcoordinate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random1 ;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ycoordinate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random2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xcoordinate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ycoordinate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inside circle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circle_count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circle_count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+ 1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end do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PI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4.0*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circle_count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npoints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Parallel Example –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Calculation</a:t>
            </a:r>
            <a:endParaRPr lang="en-US" dirty="0"/>
          </a:p>
        </p:txBody>
      </p:sp>
      <p:sp>
        <p:nvSpPr>
          <p:cNvPr id="4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Paralle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code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2285992"/>
            <a:ext cx="4286280" cy="35394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npoints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= 10000</a:t>
            </a:r>
          </a:p>
          <a:p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circle_count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= 0</a:t>
            </a:r>
          </a:p>
          <a:p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 = number of tasks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num =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npoints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/p</a:t>
            </a:r>
          </a:p>
          <a:p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find out if I am MASTER or WORKER </a:t>
            </a:r>
          </a:p>
          <a:p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do j = 1,num 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generate 2 random numbers between 0 and 1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xcoordinate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= random1 ;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ycoordinate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= random2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if (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xcoordinate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ycoordinate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 inside circle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then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circle_count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circle_count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+ 1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end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do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0" y="2295870"/>
            <a:ext cx="4429156" cy="30469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 am MASTER</a:t>
            </a:r>
          </a:p>
          <a:p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receive from WORKERS their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circle_counts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compute PI (use MASTER and WORKER calculations)</a:t>
            </a:r>
          </a:p>
          <a:p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else if I am WORKER</a:t>
            </a:r>
          </a:p>
          <a:p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send to MASTER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circle_count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endif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erial computi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3143248"/>
            <a:ext cx="6558582" cy="2714644"/>
          </a:xfrm>
          <a:prstGeom prst="rect">
            <a:avLst/>
          </a:prstGeom>
          <a:noFill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Serial Computations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ingle computing node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From beginning to end in series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Parallel Computations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0" latinLnBrk="0" hangingPunct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Definition: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Use of two or more processors in combination to solve a single problem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Parallel computi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2928934"/>
            <a:ext cx="6033438" cy="32861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Parallel Computations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158" y="1600200"/>
            <a:ext cx="8329642" cy="4900634"/>
          </a:xfrm>
        </p:spPr>
        <p:txBody>
          <a:bodyPr>
            <a:normAutofit lnSpcReduction="10000"/>
          </a:bodyPr>
          <a:lstStyle/>
          <a:p>
            <a:pPr eaLnBrk="0" latinLnBrk="0" hangingPunct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Simple parallel computation</a:t>
            </a:r>
          </a:p>
          <a:p>
            <a:pPr lvl="1" eaLnBrk="0" latinLnBrk="0" hangingPunct="0"/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computing nodes</a:t>
            </a:r>
          </a:p>
          <a:p>
            <a:pPr lvl="1" eaLnBrk="0" latinLnBrk="0" hangingPunct="0"/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separate jobs</a:t>
            </a:r>
          </a:p>
          <a:p>
            <a:pPr lvl="2" eaLnBrk="0" latinLnBrk="0" hangingPunct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Not depending on each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other</a:t>
            </a:r>
          </a:p>
          <a:p>
            <a:pPr lvl="2" eaLnBrk="0" latinLnBrk="0" hangingPunct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Taking the same amount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time for all jobs</a:t>
            </a:r>
          </a:p>
          <a:p>
            <a:pPr lvl="2" eaLnBrk="0" latinLnBrk="0" hangingPunct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Distributed easily to the computing nodes</a:t>
            </a:r>
          </a:p>
          <a:p>
            <a:pPr lvl="1" eaLnBrk="0" latinLnBrk="0" hangingPunct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work would be done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times faster than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serial computations in principle</a:t>
            </a:r>
          </a:p>
          <a:p>
            <a:pPr lvl="1" eaLnBrk="0" latinLnBrk="0" hangingPunct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Called “embarrassingly parallel”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Parallel Computations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Less simple parallel computation</a:t>
            </a:r>
          </a:p>
          <a:p>
            <a:pPr lvl="1" eaLnBrk="0" latinLnBrk="0" hangingPunct="0"/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separate jobs</a:t>
            </a:r>
          </a:p>
          <a:p>
            <a:pPr lvl="2" eaLnBrk="0" latinLnBrk="0" hangingPunct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Still no interaction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2" eaLnBrk="0" latinLnBrk="0" hangingPunct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aking widely different amounts of time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Distribute one job to every processor</a:t>
            </a:r>
          </a:p>
          <a:p>
            <a:pPr lvl="2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Putting longer jobs first and shorter ones later</a:t>
            </a:r>
          </a:p>
          <a:p>
            <a:pPr lvl="2" eaLnBrk="0" latinLnBrk="0" hangingPunct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New job will be put to processors done their jobs</a:t>
            </a:r>
          </a:p>
          <a:p>
            <a:pPr lvl="1" eaLnBrk="0" latinLnBrk="0" hangingPunct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“Single queue multiple server” system</a:t>
            </a:r>
          </a:p>
          <a:p>
            <a:pPr lvl="1" eaLnBrk="0" latinLnBrk="0" hangingPunct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Cannot be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times faster</a:t>
            </a:r>
          </a:p>
          <a:p>
            <a:pPr lvl="1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Parallel Computations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Single-job parallelization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single job taking a very long time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Reorganizing the job to break it into pieces that can be done concurrently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There could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 periods when most jobs are just waiting around for some other tasks to be done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Example: Building a house</a:t>
            </a:r>
          </a:p>
          <a:p>
            <a:pPr lvl="2" eaLnBrk="0" latinLnBrk="0" hangingPunct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Plumbing, electrical, foundation, flooring, ceiling, roofing, walls, etc.</a:t>
            </a:r>
          </a:p>
          <a:p>
            <a:pPr lvl="2" eaLnBrk="0" latinLnBrk="0" hangingPunct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Many jobs can be done at the same time</a:t>
            </a:r>
          </a:p>
          <a:p>
            <a:pPr lvl="2" eaLnBrk="0" latinLnBrk="0" hangingPunct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Some have specific orderings (e.g., the foundation first before the walls go up)</a:t>
            </a:r>
          </a:p>
          <a:p>
            <a:pPr lvl="1" eaLnBrk="0" latinLnBrk="0" hangingPunct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Not scaled by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pPr lvl="1" eaLnBrk="0" latinLnBrk="0" hangingPunct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Most challenging case for parallelization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Shared memory architectur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2" y="3429000"/>
            <a:ext cx="4669788" cy="3214710"/>
          </a:xfrm>
          <a:prstGeom prst="rect">
            <a:avLst/>
          </a:prstGeom>
          <a:noFill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Memory Architectures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Shared memory</a:t>
            </a:r>
          </a:p>
          <a:p>
            <a:pPr lvl="1" eaLnBrk="0" latinLnBrk="0" hangingPunct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Multiple processors can operate independently but share the same memory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resources</a:t>
            </a:r>
          </a:p>
          <a:p>
            <a:pPr lvl="1" eaLnBrk="0" latinLnBrk="0" hangingPunct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Changes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memory location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effected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processor are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visible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all other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processors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Memory Architectures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Distributed memory</a:t>
            </a:r>
          </a:p>
          <a:p>
            <a:pPr lvl="1" eaLnBrk="0" latinLnBrk="0" hangingPunct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Requires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communication network to connect inter-processor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memory</a:t>
            </a:r>
          </a:p>
          <a:p>
            <a:pPr lvl="1" eaLnBrk="0" latinLnBrk="0" hangingPunct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Processors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have their own local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memory</a:t>
            </a:r>
          </a:p>
          <a:p>
            <a:pPr lvl="1" eaLnBrk="0" latinLnBrk="0" hangingPunct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Memory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addresses in one processor do not map to another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processor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global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address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space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 eaLnBrk="0" latinLnBrk="0" hangingPunct="0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6" name="Picture 2" descr="Distributed memory architectur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4572008"/>
            <a:ext cx="5315732" cy="21526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Parallel Programming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14882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Identification of parallelizable problems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 of parallelizable problem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 eaLnBrk="0" latinLnBrk="0" hangingPunct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Each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the molecular conformations is independently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determinable</a:t>
            </a:r>
          </a:p>
          <a:p>
            <a:pPr lvl="1" eaLnBrk="0" latinLnBrk="0" hangingPunct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calculation of the minimum energy conformation is also a parallelizable problem.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57224" y="2779280"/>
            <a:ext cx="7358114" cy="12926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lvl="1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Calculate the potential energy for each of several thousand independent conformations of a molecule. When done, find the minimum energy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conformation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</TotalTime>
  <Words>815</Words>
  <Application>Microsoft Office PowerPoint</Application>
  <PresentationFormat>화면 슬라이드 쇼(4:3)</PresentationFormat>
  <Paragraphs>140</Paragraphs>
  <Slides>17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18" baseType="lpstr">
      <vt:lpstr>Office 테마</vt:lpstr>
      <vt:lpstr>Parallel Computations</vt:lpstr>
      <vt:lpstr>Serial Computations</vt:lpstr>
      <vt:lpstr>Parallel Computations</vt:lpstr>
      <vt:lpstr>Parallel Computations</vt:lpstr>
      <vt:lpstr>Parallel Computations</vt:lpstr>
      <vt:lpstr>Parallel Computations</vt:lpstr>
      <vt:lpstr>Memory Architectures</vt:lpstr>
      <vt:lpstr>Memory Architectures</vt:lpstr>
      <vt:lpstr>Parallel Programming</vt:lpstr>
      <vt:lpstr>Parallel Programming</vt:lpstr>
      <vt:lpstr>Parallel Programming</vt:lpstr>
      <vt:lpstr>Parallel Programming</vt:lpstr>
      <vt:lpstr>Array Processing – Serial Example</vt:lpstr>
      <vt:lpstr>Array Processing – Parallel Solution</vt:lpstr>
      <vt:lpstr>Parallel Example – π Calculation</vt:lpstr>
      <vt:lpstr>Parallel Example – π Calculation</vt:lpstr>
      <vt:lpstr>Parallel Example – π Calculation</vt:lpstr>
    </vt:vector>
  </TitlesOfParts>
  <Company>R&amp;D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Parallel Computations</dc:title>
  <dc:creator>Microsoft Corporation</dc:creator>
  <cp:lastModifiedBy>Young-Kyun Kwon</cp:lastModifiedBy>
  <cp:revision>18</cp:revision>
  <dcterms:created xsi:type="dcterms:W3CDTF">2006-10-05T04:04:58Z</dcterms:created>
  <dcterms:modified xsi:type="dcterms:W3CDTF">2008-11-07T08:36:29Z</dcterms:modified>
</cp:coreProperties>
</file>